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71" r:id="rId4"/>
    <p:sldId id="272" r:id="rId5"/>
    <p:sldId id="290" r:id="rId6"/>
    <p:sldId id="296" r:id="rId7"/>
    <p:sldId id="291" r:id="rId8"/>
    <p:sldId id="289" r:id="rId9"/>
    <p:sldId id="264" r:id="rId10"/>
    <p:sldId id="261" r:id="rId11"/>
    <p:sldId id="268" r:id="rId12"/>
    <p:sldId id="269" r:id="rId13"/>
    <p:sldId id="267" r:id="rId14"/>
    <p:sldId id="298" r:id="rId15"/>
    <p:sldId id="282" r:id="rId16"/>
    <p:sldId id="270" r:id="rId17"/>
    <p:sldId id="288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4" r:id="rId26"/>
    <p:sldId id="297" r:id="rId27"/>
    <p:sldId id="285" r:id="rId28"/>
    <p:sldId id="286" r:id="rId29"/>
    <p:sldId id="287" r:id="rId30"/>
    <p:sldId id="294" r:id="rId31"/>
    <p:sldId id="292" r:id="rId32"/>
    <p:sldId id="295" r:id="rId33"/>
    <p:sldId id="283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454" autoAdjust="0"/>
    <p:restoredTop sz="94660"/>
  </p:normalViewPr>
  <p:slideViewPr>
    <p:cSldViewPr>
      <p:cViewPr varScale="1">
        <p:scale>
          <a:sx n="94" d="100"/>
          <a:sy n="94" d="100"/>
        </p:scale>
        <p:origin x="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solidFill>
            <a:srgbClr val="FFFFFF">
              <a:alpha val="80000"/>
            </a:srgbClr>
          </a:solidFill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solidFill>
            <a:srgbClr val="FFFFFF">
              <a:alpha val="80000"/>
            </a:srgbClr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7121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7927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2443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7592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4228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6642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055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5600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5103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584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756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22104E-8A37-4561-90C1-E2A2FA2C4A6E}" type="datetimeFigureOut">
              <a:rPr lang="en-GB" smtClean="0"/>
              <a:t>28/04/2018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91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necraft101.net/g/getting-started.html" TargetMode="External"/><Relationship Id="rId2" Type="http://schemas.openxmlformats.org/officeDocument/2006/relationships/hyperlink" Target="http://minecraft.gamepedia.com/Tutorials/Beginner's_guide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hyperlink" Target="https://www.planetminecraft.com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deanvendramin.weebly.com/minecraft-in-the-classroom.html" TargetMode="External"/><Relationship Id="rId2" Type="http://schemas.openxmlformats.org/officeDocument/2006/relationships/hyperlink" Target="https://education.minecraft.net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katjaborregaard" TargetMode="External"/><Relationship Id="rId3" Type="http://schemas.openxmlformats.org/officeDocument/2006/relationships/hyperlink" Target="https://twitter.com/BBTNB" TargetMode="External"/><Relationship Id="rId7" Type="http://schemas.openxmlformats.org/officeDocument/2006/relationships/hyperlink" Target="https://twitter.com/wrenchey" TargetMode="External"/><Relationship Id="rId2" Type="http://schemas.openxmlformats.org/officeDocument/2006/relationships/hyperlink" Target="https://education.minecraft.net/community/minecraft-mentors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twitter.com/ImmersiveMind" TargetMode="External"/><Relationship Id="rId11" Type="http://schemas.openxmlformats.org/officeDocument/2006/relationships/image" Target="../media/image4.png"/><Relationship Id="rId5" Type="http://schemas.openxmlformats.org/officeDocument/2006/relationships/hyperlink" Target="https://twitter.com/mr_isaacs" TargetMode="External"/><Relationship Id="rId10" Type="http://schemas.openxmlformats.org/officeDocument/2006/relationships/hyperlink" Target="https://twitter.com/PlayCraftLearn" TargetMode="External"/><Relationship Id="rId4" Type="http://schemas.openxmlformats.org/officeDocument/2006/relationships/hyperlink" Target="https://www.youtube.com/watch?v=41olj0ZqvBk" TargetMode="External"/><Relationship Id="rId9" Type="http://schemas.openxmlformats.org/officeDocument/2006/relationships/hyperlink" Target="https://twitter.com/MeenooRami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simonbaddeley64.wordpress.com/2017/03/31/assessing-the-curriculum-with-minecraft-education-edition/" TargetMode="External"/><Relationship Id="rId2" Type="http://schemas.openxmlformats.org/officeDocument/2006/relationships/hyperlink" Target="http://www.edtechmagazine.com/k12/article/2017/03/educators-shape-minecraft-s-growing-presence-classroom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https://education.minecraft.net/blog/changing-the-classroom-landscape-block-by-block/" TargetMode="External"/><Relationship Id="rId4" Type="http://schemas.openxmlformats.org/officeDocument/2006/relationships/hyperlink" Target="https://www.teachingchannel.org/blog/2017/04/13/teaching-learning-minecraft/?platform=hootsuite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sway.com/0AQe1dkCatQS0nk2" TargetMode="Externa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rcsdtech-my.sharepoint.com/:o:/r/personal/d_vendramin_rcsd_ca/_layouts/15/WopiFrame.aspx?sourcedoc=%7Bcf72dade-7964-487b-9c01-903e7c24c431%7D&amp;action=default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education.microsoft.com/" TargetMode="External"/><Relationship Id="rId2" Type="http://schemas.openxmlformats.org/officeDocument/2006/relationships/hyperlink" Target="https://flipgrid.com/50szsk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menti.com/" TargetMode="Externa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mailto:d.Vendramin@rcsd.ca" TargetMode="External"/><Relationship Id="rId2" Type="http://schemas.openxmlformats.org/officeDocument/2006/relationships/hyperlink" Target="http://twitter.com/vendi55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hyperlink" Target="http://deanvendramin.weebly.com/minecraft-in-the-classroom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772400" cy="1470025"/>
          </a:xfrm>
        </p:spPr>
        <p:txBody>
          <a:bodyPr/>
          <a:lstStyle/>
          <a:p>
            <a:r>
              <a:rPr lang="en-US" dirty="0" smtClean="0">
                <a:latin typeface="Minecrafter" pitchFamily="2" charset="0"/>
              </a:rPr>
              <a:t>Minecraft In The Math Classroom</a:t>
            </a:r>
            <a:endParaRPr lang="en-GB" dirty="0">
              <a:latin typeface="Minecrafter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2996952"/>
            <a:ext cx="2007551" cy="33102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620747"/>
            <a:ext cx="5616624" cy="321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22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96" y="2406206"/>
            <a:ext cx="6400800" cy="1152128"/>
          </a:xfrm>
        </p:spPr>
        <p:txBody>
          <a:bodyPr/>
          <a:lstStyle/>
          <a:p>
            <a:r>
              <a:rPr lang="en-US" dirty="0" smtClean="0"/>
              <a:t>How I Use Minecraft In The Math Classroom – Grade </a:t>
            </a:r>
            <a:r>
              <a:rPr lang="en-US" dirty="0" smtClean="0"/>
              <a:t>9 Math Concepts</a:t>
            </a:r>
            <a:endParaRPr lang="en-CA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75456" y="3861048"/>
            <a:ext cx="6400800" cy="2448272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Surface Area</a:t>
            </a:r>
          </a:p>
          <a:p>
            <a:r>
              <a:rPr lang="en-US" dirty="0" smtClean="0"/>
              <a:t>Scale</a:t>
            </a:r>
          </a:p>
          <a:p>
            <a:r>
              <a:rPr lang="en-US" dirty="0" smtClean="0"/>
              <a:t>Symmetry</a:t>
            </a:r>
          </a:p>
          <a:p>
            <a:r>
              <a:rPr lang="en-US" dirty="0" smtClean="0"/>
              <a:t>Polynomials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3284984"/>
            <a:ext cx="2007551" cy="3310265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76420" y="476672"/>
            <a:ext cx="7772400" cy="1470025"/>
          </a:xfrm>
        </p:spPr>
        <p:txBody>
          <a:bodyPr/>
          <a:lstStyle/>
          <a:p>
            <a:r>
              <a:rPr lang="en-US" dirty="0" smtClean="0">
                <a:latin typeface="Minecrafter" pitchFamily="2" charset="0"/>
              </a:rPr>
              <a:t>Minecraft In The Math Classroom</a:t>
            </a:r>
            <a:endParaRPr lang="en-GB" dirty="0">
              <a:latin typeface="Minecraft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99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9056" y="3212976"/>
            <a:ext cx="6400800" cy="1152128"/>
          </a:xfrm>
        </p:spPr>
        <p:txBody>
          <a:bodyPr/>
          <a:lstStyle/>
          <a:p>
            <a:r>
              <a:rPr lang="en-US" dirty="0" smtClean="0"/>
              <a:t>How I Use Minecraft In Other Classrooms</a:t>
            </a:r>
            <a:endParaRPr lang="en-CA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23528" y="4725144"/>
            <a:ext cx="6400800" cy="1512168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Genius Hour</a:t>
            </a:r>
          </a:p>
          <a:p>
            <a:r>
              <a:rPr lang="en-US" dirty="0" smtClean="0"/>
              <a:t>Science Project</a:t>
            </a:r>
          </a:p>
          <a:p>
            <a:r>
              <a:rPr lang="en-US" dirty="0" smtClean="0"/>
              <a:t>Coding</a:t>
            </a:r>
          </a:p>
          <a:p>
            <a:r>
              <a:rPr lang="en-US" dirty="0" smtClean="0"/>
              <a:t>Other Subjects </a:t>
            </a: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3284984"/>
            <a:ext cx="2007551" cy="3310265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357301" y="1052736"/>
            <a:ext cx="7772400" cy="1470025"/>
          </a:xfrm>
        </p:spPr>
        <p:txBody>
          <a:bodyPr/>
          <a:lstStyle/>
          <a:p>
            <a:r>
              <a:rPr lang="en-US" dirty="0" smtClean="0">
                <a:latin typeface="Minecrafter" pitchFamily="2" charset="0"/>
              </a:rPr>
              <a:t>Minecraft In The Math Classroom</a:t>
            </a:r>
            <a:endParaRPr lang="en-GB" dirty="0">
              <a:latin typeface="Minecraft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6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2453296"/>
            <a:ext cx="6400800" cy="1152128"/>
          </a:xfrm>
        </p:spPr>
        <p:txBody>
          <a:bodyPr/>
          <a:lstStyle/>
          <a:p>
            <a:r>
              <a:rPr lang="en-US" dirty="0" smtClean="0"/>
              <a:t>How to Play</a:t>
            </a:r>
            <a:endParaRPr lang="en-CA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95536" y="3968008"/>
            <a:ext cx="6400800" cy="1944216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dirty="0" smtClean="0">
                <a:hlinkClick r:id="rId2"/>
              </a:rPr>
              <a:t>Start Your Minecraft Journey</a:t>
            </a:r>
            <a:endParaRPr lang="en-US" dirty="0">
              <a:hlinkClick r:id="rId2"/>
            </a:endParaRP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dirty="0" smtClean="0">
                <a:hlinkClick r:id="rId2"/>
              </a:rPr>
              <a:t>Minecraft Tutorial</a:t>
            </a:r>
            <a:endParaRPr lang="en-US" dirty="0" smtClean="0"/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dirty="0" smtClean="0">
                <a:hlinkClick r:id="rId3"/>
              </a:rPr>
              <a:t>Minecraft 101</a:t>
            </a:r>
            <a:endParaRPr lang="en-US" dirty="0" smtClean="0"/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dirty="0" smtClean="0">
                <a:hlinkClick r:id="rId4"/>
              </a:rPr>
              <a:t>Planet Minecraft</a:t>
            </a:r>
            <a:endParaRPr lang="en-US" dirty="0" smtClean="0"/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dirty="0" smtClean="0"/>
              <a:t>Ask Your Students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3284984"/>
            <a:ext cx="2007551" cy="3310265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395536" y="620688"/>
            <a:ext cx="7772400" cy="1470025"/>
          </a:xfrm>
        </p:spPr>
        <p:txBody>
          <a:bodyPr/>
          <a:lstStyle/>
          <a:p>
            <a:r>
              <a:rPr lang="en-US" dirty="0" smtClean="0">
                <a:latin typeface="Minecrafter" pitchFamily="2" charset="0"/>
              </a:rPr>
              <a:t>Minecraft In The Math Classroom</a:t>
            </a:r>
            <a:endParaRPr lang="en-GB" dirty="0">
              <a:latin typeface="Minecraft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9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7777" y="2564904"/>
            <a:ext cx="6400800" cy="1152128"/>
          </a:xfrm>
        </p:spPr>
        <p:txBody>
          <a:bodyPr/>
          <a:lstStyle/>
          <a:p>
            <a:r>
              <a:rPr lang="en-US" dirty="0" smtClean="0"/>
              <a:t>Resources</a:t>
            </a:r>
            <a:endParaRPr lang="en-CA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737777" y="4293096"/>
            <a:ext cx="6400800" cy="1368152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dirty="0" smtClean="0">
                <a:hlinkClick r:id="rId2"/>
              </a:rPr>
              <a:t>Minecraft Education Edition</a:t>
            </a:r>
            <a:endParaRPr lang="en-US" dirty="0" smtClean="0"/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dirty="0" smtClean="0">
                <a:hlinkClick r:id="rId3"/>
              </a:rPr>
              <a:t>My Minecraft Resources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3284984"/>
            <a:ext cx="2007551" cy="3310265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45840" y="244292"/>
            <a:ext cx="7772400" cy="1470025"/>
          </a:xfrm>
        </p:spPr>
        <p:txBody>
          <a:bodyPr/>
          <a:lstStyle/>
          <a:p>
            <a:r>
              <a:rPr lang="en-US" dirty="0" smtClean="0">
                <a:latin typeface="Minecrafter" pitchFamily="2" charset="0"/>
              </a:rPr>
              <a:t>Minecraft In The Math Classroom</a:t>
            </a:r>
            <a:endParaRPr lang="en-GB" dirty="0">
              <a:latin typeface="Minecraft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99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72" y="1986737"/>
            <a:ext cx="6400800" cy="794191"/>
          </a:xfrm>
        </p:spPr>
        <p:txBody>
          <a:bodyPr/>
          <a:lstStyle/>
          <a:p>
            <a:r>
              <a:rPr lang="en-US" dirty="0" smtClean="0"/>
              <a:t>Who to Follow / Hash Tags</a:t>
            </a:r>
            <a:endParaRPr lang="en-CA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730272" y="3053348"/>
            <a:ext cx="6400800" cy="3688020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hlinkClick r:id="rId2"/>
              </a:rPr>
              <a:t>https://education.minecraft.net/community/minecraft-mentors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endParaRPr lang="en-US" dirty="0" smtClean="0">
              <a:hlinkClick r:id="rId3"/>
            </a:endParaRPr>
          </a:p>
          <a:p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twitter.com/BBTNB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Ben's Video</a:t>
            </a:r>
            <a:r>
              <a:rPr lang="en-US" dirty="0" smtClean="0"/>
              <a:t> / Ben’s </a:t>
            </a:r>
            <a:r>
              <a:rPr lang="en-US" smtClean="0"/>
              <a:t>Mentors Market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https</a:t>
            </a:r>
            <a:r>
              <a:rPr lang="en-US" dirty="0">
                <a:hlinkClick r:id="rId5"/>
              </a:rPr>
              <a:t>://</a:t>
            </a:r>
            <a:r>
              <a:rPr lang="en-US" dirty="0" smtClean="0">
                <a:hlinkClick r:id="rId5"/>
              </a:rPr>
              <a:t>twitter.com/mr_isaacs</a:t>
            </a:r>
            <a:endParaRPr lang="en-US" dirty="0" smtClean="0"/>
          </a:p>
          <a:p>
            <a:r>
              <a:rPr lang="en-US" dirty="0">
                <a:hlinkClick r:id="rId6"/>
              </a:rPr>
              <a:t>https://</a:t>
            </a:r>
            <a:r>
              <a:rPr lang="en-US" dirty="0" smtClean="0">
                <a:hlinkClick r:id="rId6"/>
              </a:rPr>
              <a:t>twitter.com/ImmersiveMind</a:t>
            </a:r>
            <a:endParaRPr lang="en-US" dirty="0" smtClean="0"/>
          </a:p>
          <a:p>
            <a:r>
              <a:rPr lang="en-US" dirty="0">
                <a:hlinkClick r:id="rId7"/>
              </a:rPr>
              <a:t>https://</a:t>
            </a:r>
            <a:r>
              <a:rPr lang="en-US" dirty="0" smtClean="0">
                <a:hlinkClick r:id="rId7"/>
              </a:rPr>
              <a:t>twitter.com/wrenchey</a:t>
            </a:r>
            <a:endParaRPr lang="en-US" dirty="0" smtClean="0"/>
          </a:p>
          <a:p>
            <a:r>
              <a:rPr lang="en-US" dirty="0" smtClean="0">
                <a:hlinkClick r:id="rId8"/>
              </a:rPr>
              <a:t>https</a:t>
            </a:r>
            <a:r>
              <a:rPr lang="en-US" dirty="0">
                <a:hlinkClick r:id="rId8"/>
              </a:rPr>
              <a:t>://</a:t>
            </a:r>
            <a:r>
              <a:rPr lang="en-US" dirty="0" smtClean="0">
                <a:hlinkClick r:id="rId8"/>
              </a:rPr>
              <a:t>twitter.com/katjaborregaard</a:t>
            </a:r>
            <a:endParaRPr lang="en-US" dirty="0" smtClean="0"/>
          </a:p>
          <a:p>
            <a:r>
              <a:rPr lang="en-US" dirty="0">
                <a:hlinkClick r:id="rId9"/>
              </a:rPr>
              <a:t>https://</a:t>
            </a:r>
            <a:r>
              <a:rPr lang="en-US" dirty="0" smtClean="0">
                <a:hlinkClick r:id="rId9"/>
              </a:rPr>
              <a:t>twitter.com/MeenooRami</a:t>
            </a:r>
            <a:endParaRPr lang="en-US" dirty="0" smtClean="0"/>
          </a:p>
          <a:p>
            <a:r>
              <a:rPr lang="en-US" dirty="0">
                <a:hlinkClick r:id="rId10"/>
              </a:rPr>
              <a:t>https://</a:t>
            </a:r>
            <a:r>
              <a:rPr lang="en-US" dirty="0" smtClean="0">
                <a:hlinkClick r:id="rId10"/>
              </a:rPr>
              <a:t>twitter.com/PlayCraftLearn</a:t>
            </a:r>
            <a:endParaRPr lang="en-US" dirty="0" smtClean="0"/>
          </a:p>
          <a:p>
            <a:r>
              <a:rPr lang="en-US" dirty="0" smtClean="0"/>
              <a:t>#</a:t>
            </a:r>
            <a:r>
              <a:rPr lang="en-US" dirty="0" err="1" smtClean="0"/>
              <a:t>minecraftedu</a:t>
            </a:r>
            <a:endParaRPr lang="en-US" dirty="0" smtClean="0"/>
          </a:p>
          <a:p>
            <a:r>
              <a:rPr lang="en-US" dirty="0" smtClean="0"/>
              <a:t>#</a:t>
            </a:r>
            <a:r>
              <a:rPr lang="en-US" dirty="0" err="1" smtClean="0"/>
              <a:t>minecrafteducationedition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3284984"/>
            <a:ext cx="2007551" cy="3310265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45840" y="244292"/>
            <a:ext cx="7772400" cy="1470025"/>
          </a:xfrm>
        </p:spPr>
        <p:txBody>
          <a:bodyPr/>
          <a:lstStyle/>
          <a:p>
            <a:r>
              <a:rPr lang="en-US" dirty="0" smtClean="0">
                <a:latin typeface="Minecrafter" pitchFamily="2" charset="0"/>
              </a:rPr>
              <a:t>Minecraft In The Math Classroom</a:t>
            </a:r>
            <a:endParaRPr lang="en-GB" dirty="0">
              <a:latin typeface="Minecraft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47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1869054"/>
            <a:ext cx="6400800" cy="1152128"/>
          </a:xfrm>
        </p:spPr>
        <p:txBody>
          <a:bodyPr/>
          <a:lstStyle/>
          <a:p>
            <a:r>
              <a:rPr lang="en-US" dirty="0" smtClean="0"/>
              <a:t>Minecraft In Classroom Articles</a:t>
            </a:r>
            <a:endParaRPr lang="en-CA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611560" y="3175920"/>
            <a:ext cx="6400800" cy="3528392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CA" dirty="0" smtClean="0">
                <a:hlinkClick r:id="rId2"/>
              </a:rPr>
              <a:t>Minecraft's Presence Growing In The Classroom</a:t>
            </a:r>
            <a:endParaRPr lang="en-US" dirty="0" smtClean="0"/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dirty="0" smtClean="0">
                <a:hlinkClick r:id="rId3"/>
              </a:rPr>
              <a:t>Assessing Curriculum With Minecraft</a:t>
            </a:r>
            <a:endParaRPr lang="en-US" dirty="0" smtClean="0"/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CA" dirty="0" smtClean="0">
                <a:hlinkClick r:id="rId4"/>
              </a:rPr>
              <a:t>Teaching And Learning With Minecraft</a:t>
            </a:r>
            <a:endParaRPr lang="en-CA" dirty="0" smtClean="0"/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CA" dirty="0" smtClean="0">
                <a:hlinkClick r:id="rId5"/>
              </a:rPr>
              <a:t>Changing The Education Landscape Block by Block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3284984"/>
            <a:ext cx="2007551" cy="3310265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45840" y="244292"/>
            <a:ext cx="7772400" cy="1470025"/>
          </a:xfrm>
        </p:spPr>
        <p:txBody>
          <a:bodyPr/>
          <a:lstStyle/>
          <a:p>
            <a:r>
              <a:rPr lang="en-US" dirty="0" smtClean="0">
                <a:latin typeface="Minecrafter" pitchFamily="2" charset="0"/>
              </a:rPr>
              <a:t>Minecraft In The Math Classroom</a:t>
            </a:r>
            <a:endParaRPr lang="en-GB" dirty="0">
              <a:latin typeface="Minecraft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7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5456" y="2910262"/>
            <a:ext cx="6400800" cy="1152128"/>
          </a:xfrm>
        </p:spPr>
        <p:txBody>
          <a:bodyPr/>
          <a:lstStyle/>
          <a:p>
            <a:r>
              <a:rPr lang="en-US" dirty="0" smtClean="0"/>
              <a:t>Pedagogy / Tips</a:t>
            </a:r>
            <a:endParaRPr lang="en-CA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67544" y="4365104"/>
            <a:ext cx="6688832" cy="1944216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hlinkClick r:id="rId2"/>
              </a:rPr>
              <a:t>Background Information</a:t>
            </a:r>
            <a:endParaRPr lang="en-US" dirty="0" smtClean="0"/>
          </a:p>
          <a:p>
            <a:r>
              <a:rPr lang="en-US" dirty="0" smtClean="0"/>
              <a:t>(Sway with Useful Pedagogy</a:t>
            </a:r>
          </a:p>
          <a:p>
            <a:r>
              <a:rPr lang="en-US" dirty="0" smtClean="0"/>
              <a:t> </a:t>
            </a:r>
            <a:r>
              <a:rPr lang="en-US" dirty="0" smtClean="0"/>
              <a:t>and </a:t>
            </a:r>
            <a:r>
              <a:rPr lang="en-US" dirty="0" smtClean="0"/>
              <a:t>Game Play Info)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3284984"/>
            <a:ext cx="2007551" cy="3310265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75456" y="924634"/>
            <a:ext cx="7772400" cy="1470025"/>
          </a:xfrm>
        </p:spPr>
        <p:txBody>
          <a:bodyPr/>
          <a:lstStyle/>
          <a:p>
            <a:r>
              <a:rPr lang="en-US" dirty="0" smtClean="0">
                <a:latin typeface="Minecrafter" pitchFamily="2" charset="0"/>
              </a:rPr>
              <a:t>Minecraft In The Math Classroom</a:t>
            </a:r>
            <a:endParaRPr lang="en-GB" dirty="0">
              <a:latin typeface="Minecraft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05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211618"/>
            <a:ext cx="6400800" cy="1152128"/>
          </a:xfrm>
        </p:spPr>
        <p:txBody>
          <a:bodyPr/>
          <a:lstStyle/>
          <a:p>
            <a:r>
              <a:rPr lang="en-US" dirty="0" smtClean="0"/>
              <a:t>Pedagogy / Tips</a:t>
            </a:r>
            <a:endParaRPr lang="en-CA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539552" y="3861048"/>
            <a:ext cx="6688832" cy="1944216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b="1" dirty="0"/>
              <a:t>"GAME-BASED LEARNING FITS IN VERY WELL WITH</a:t>
            </a:r>
          </a:p>
          <a:p>
            <a:r>
              <a:rPr lang="en-CA" b="1" dirty="0"/>
              <a:t>MEETING STUDENTS WHERE THEY ARE. THEY'RE</a:t>
            </a:r>
          </a:p>
          <a:p>
            <a:r>
              <a:rPr lang="en-CA" b="1" dirty="0"/>
              <a:t>PLAYING GAMES AT HOME, USING DIGITAL DEVICES,</a:t>
            </a:r>
          </a:p>
          <a:p>
            <a:r>
              <a:rPr lang="en-CA" b="1" dirty="0"/>
              <a:t>AND NAVIGATING VIRTUAL WORLDS, SO THEY'RE</a:t>
            </a:r>
          </a:p>
          <a:p>
            <a:r>
              <a:rPr lang="en-CA" b="1" dirty="0"/>
              <a:t>ALREADY VERY FAMILIAR WITH THIS."</a:t>
            </a:r>
          </a:p>
          <a:p>
            <a:r>
              <a:rPr lang="en-CA" b="1" dirty="0"/>
              <a:t>Steven </a:t>
            </a:r>
            <a:r>
              <a:rPr lang="en-CA" b="1" dirty="0" err="1"/>
              <a:t>Messner</a:t>
            </a: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3284984"/>
            <a:ext cx="2007551" cy="3310265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45840" y="244292"/>
            <a:ext cx="7772400" cy="1470025"/>
          </a:xfrm>
        </p:spPr>
        <p:txBody>
          <a:bodyPr/>
          <a:lstStyle/>
          <a:p>
            <a:r>
              <a:rPr lang="en-US" dirty="0" smtClean="0">
                <a:latin typeface="Minecrafter" pitchFamily="2" charset="0"/>
              </a:rPr>
              <a:t>Minecraft In The Math Classroom</a:t>
            </a:r>
            <a:endParaRPr lang="en-GB" dirty="0">
              <a:latin typeface="Minecraft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53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8235" y="2797280"/>
            <a:ext cx="6400800" cy="1152128"/>
          </a:xfrm>
        </p:spPr>
        <p:txBody>
          <a:bodyPr/>
          <a:lstStyle/>
          <a:p>
            <a:r>
              <a:rPr lang="en-US" dirty="0" smtClean="0"/>
              <a:t>Pedagogy / Tips</a:t>
            </a:r>
            <a:endParaRPr lang="en-CA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95536" y="4293096"/>
            <a:ext cx="6688832" cy="1944216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vert="horz" lIns="91440" tIns="45720" rIns="91440" bIns="45720" rtlCol="0">
            <a:normAutofit fontScale="4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b="1" dirty="0"/>
              <a:t>THE MOST IMPORTANT TIP I CAN GIVE YOU IS STAY</a:t>
            </a:r>
          </a:p>
          <a:p>
            <a:r>
              <a:rPr lang="en-CA" b="1" dirty="0"/>
              <a:t>OUT OF THE WAY AND LET STUDENTS DRIVE THE</a:t>
            </a:r>
          </a:p>
          <a:p>
            <a:r>
              <a:rPr lang="en-CA" b="1" dirty="0"/>
              <a:t>CLASS, RATHER THAN STRICTLY FOLLOWING YOUR</a:t>
            </a:r>
          </a:p>
          <a:p>
            <a:r>
              <a:rPr lang="en-CA" b="1" dirty="0"/>
              <a:t>SET PLANS. KIDS NEED TIME TO PLAY, EXPLORE,</a:t>
            </a:r>
          </a:p>
          <a:p>
            <a:r>
              <a:rPr lang="en-CA" b="1" dirty="0"/>
              <a:t>INQUIRE AND CREATE THEIR LONG-TERM DESIGN</a:t>
            </a:r>
          </a:p>
          <a:p>
            <a:r>
              <a:rPr lang="en-CA" b="1" dirty="0"/>
              <a:t>PROJECTS.</a:t>
            </a:r>
          </a:p>
          <a:p>
            <a:r>
              <a:rPr lang="en-CA" b="1" dirty="0"/>
              <a:t>Pike and Lamb</a:t>
            </a: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3284984"/>
            <a:ext cx="2007551" cy="3310265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8235" y="692696"/>
            <a:ext cx="7772400" cy="1470025"/>
          </a:xfrm>
        </p:spPr>
        <p:txBody>
          <a:bodyPr/>
          <a:lstStyle/>
          <a:p>
            <a:r>
              <a:rPr lang="en-US" dirty="0" smtClean="0">
                <a:latin typeface="Minecrafter" pitchFamily="2" charset="0"/>
              </a:rPr>
              <a:t>Minecraft In The Math Classroom</a:t>
            </a:r>
            <a:endParaRPr lang="en-GB" dirty="0">
              <a:latin typeface="Minecraft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73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2605" y="2818984"/>
            <a:ext cx="6400800" cy="1152128"/>
          </a:xfrm>
        </p:spPr>
        <p:txBody>
          <a:bodyPr/>
          <a:lstStyle/>
          <a:p>
            <a:r>
              <a:rPr lang="en-US" dirty="0" smtClean="0"/>
              <a:t>Pedagogy / Tips</a:t>
            </a:r>
            <a:endParaRPr lang="en-CA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611560" y="4293096"/>
            <a:ext cx="6688832" cy="1944216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b="1" dirty="0"/>
              <a:t>NOT TO BE CONFUSED WITH GAMIFICATION, GAME</a:t>
            </a:r>
          </a:p>
          <a:p>
            <a:r>
              <a:rPr lang="en-CA" b="1" dirty="0"/>
              <a:t>BASED LEARNING (GBL) IS THE PROCESS OF USING</a:t>
            </a:r>
          </a:p>
          <a:p>
            <a:r>
              <a:rPr lang="en-CA" b="1" dirty="0"/>
              <a:t>GAMES TO ACHIEVE A DEFINED SET OF LEARNING</a:t>
            </a:r>
          </a:p>
          <a:p>
            <a:r>
              <a:rPr lang="en-CA" b="1" dirty="0"/>
              <a:t>OUTCOMES.</a:t>
            </a:r>
          </a:p>
          <a:p>
            <a:r>
              <a:rPr lang="en-CA" b="1" dirty="0"/>
              <a:t>Steven Johnson</a:t>
            </a: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3284984"/>
            <a:ext cx="2007551" cy="3310265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32605" y="575891"/>
            <a:ext cx="7772400" cy="1470025"/>
          </a:xfrm>
        </p:spPr>
        <p:txBody>
          <a:bodyPr/>
          <a:lstStyle/>
          <a:p>
            <a:r>
              <a:rPr lang="en-US" dirty="0" smtClean="0">
                <a:latin typeface="Minecrafter" pitchFamily="2" charset="0"/>
              </a:rPr>
              <a:t>Minecraft In The Math Classroom</a:t>
            </a:r>
            <a:endParaRPr lang="en-GB" dirty="0">
              <a:latin typeface="Minecraft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90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3608" y="1700808"/>
            <a:ext cx="6480720" cy="4896544"/>
          </a:xfrm>
        </p:spPr>
        <p:txBody>
          <a:bodyPr>
            <a:normAutofit fontScale="55000" lnSpcReduction="20000"/>
          </a:bodyPr>
          <a:lstStyle/>
          <a:p>
            <a:r>
              <a:rPr lang="en-US" b="1" u="sng" dirty="0" smtClean="0">
                <a:latin typeface="+mj-lt"/>
              </a:rPr>
              <a:t>Presentation Line </a:t>
            </a:r>
            <a:r>
              <a:rPr lang="en-US" b="1" u="sng" dirty="0" smtClean="0">
                <a:latin typeface="+mj-lt"/>
              </a:rPr>
              <a:t>Up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dirty="0" smtClean="0"/>
              <a:t>My Inspiration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dirty="0" smtClean="0"/>
              <a:t>My Journey</a:t>
            </a:r>
            <a:endParaRPr lang="en-US" dirty="0" smtClean="0"/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dirty="0" smtClean="0"/>
              <a:t>Why I Use Minecraft as a Tool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dirty="0" smtClean="0"/>
              <a:t>Minecraft </a:t>
            </a:r>
            <a:r>
              <a:rPr lang="en-US" dirty="0" smtClean="0"/>
              <a:t>In My Math Classroom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dirty="0" smtClean="0"/>
              <a:t>Genius Hour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dirty="0" smtClean="0"/>
              <a:t>Science Project</a:t>
            </a:r>
            <a:endParaRPr lang="en-US" dirty="0" smtClean="0"/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dirty="0" smtClean="0"/>
              <a:t>Other Classes</a:t>
            </a:r>
            <a:endParaRPr lang="en-US" dirty="0" smtClean="0"/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dirty="0" smtClean="0"/>
              <a:t>Coding</a:t>
            </a:r>
            <a:endParaRPr lang="en-US" dirty="0" smtClean="0"/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dirty="0" smtClean="0"/>
              <a:t>Resources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dirty="0" smtClean="0"/>
              <a:t>Who to Follow / Hashtags</a:t>
            </a:r>
            <a:endParaRPr lang="en-US" dirty="0" smtClean="0"/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dirty="0" smtClean="0"/>
              <a:t>What Education/Research Is Saying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dirty="0" smtClean="0"/>
              <a:t>What Students Are </a:t>
            </a:r>
            <a:r>
              <a:rPr lang="en-US" dirty="0" smtClean="0"/>
              <a:t>Saying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dirty="0" smtClean="0"/>
              <a:t>Break Out</a:t>
            </a:r>
            <a:endParaRPr lang="en-US" dirty="0" smtClean="0"/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dirty="0" smtClean="0"/>
              <a:t>Build Battle</a:t>
            </a:r>
            <a:endParaRPr lang="en-US" dirty="0" smtClean="0"/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dirty="0" smtClean="0"/>
              <a:t>Wrap Up</a:t>
            </a:r>
          </a:p>
          <a:p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068960"/>
            <a:ext cx="2007551" cy="3310265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11560" y="116632"/>
            <a:ext cx="7772400" cy="1470025"/>
          </a:xfrm>
        </p:spPr>
        <p:txBody>
          <a:bodyPr/>
          <a:lstStyle/>
          <a:p>
            <a:r>
              <a:rPr lang="en-US" dirty="0" smtClean="0">
                <a:latin typeface="Minecrafter" pitchFamily="2" charset="0"/>
              </a:rPr>
              <a:t>Minecraft In The Math Classroom</a:t>
            </a:r>
            <a:endParaRPr lang="en-GB" dirty="0">
              <a:latin typeface="Minecraft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75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4228" y="2708920"/>
            <a:ext cx="6400800" cy="1152128"/>
          </a:xfrm>
        </p:spPr>
        <p:txBody>
          <a:bodyPr/>
          <a:lstStyle/>
          <a:p>
            <a:r>
              <a:rPr lang="en-US" dirty="0" smtClean="0"/>
              <a:t>Pedagogy / Tips</a:t>
            </a:r>
            <a:endParaRPr lang="en-CA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611560" y="4077072"/>
            <a:ext cx="6688832" cy="1944216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vert="horz" lIns="91440" tIns="45720" rIns="91440" bIns="45720" rtlCol="0">
            <a:normAutofit fontScale="4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b="1" dirty="0"/>
              <a:t>DON’T TELL MY KIDS, BUT MINECRAFT IS A</a:t>
            </a:r>
          </a:p>
          <a:p>
            <a:r>
              <a:rPr lang="en-CA" b="1" dirty="0"/>
              <a:t>MATHEMATICAL GAME. IF YOU HAVE ANY DOUBTS, A</a:t>
            </a:r>
          </a:p>
          <a:p>
            <a:r>
              <a:rPr lang="en-CA" b="1" dirty="0"/>
              <a:t>QUICK GLANCE WILL CONFIRM THIS. THE GAME CAN</a:t>
            </a:r>
          </a:p>
          <a:p>
            <a:r>
              <a:rPr lang="en-CA" b="1" dirty="0"/>
              <a:t>HELP DEVELOP OR DEEPEN A CHILD’S SPACIAL</a:t>
            </a:r>
          </a:p>
          <a:p>
            <a:r>
              <a:rPr lang="en-CA" b="1" dirty="0"/>
              <a:t>AWARENESS AND SKILLS. BUILDING AND CREATING WITH</a:t>
            </a:r>
          </a:p>
          <a:p>
            <a:r>
              <a:rPr lang="en-CA" b="1" dirty="0"/>
              <a:t>MINECRAFT REQUIRES A SOLID GRASP OF SYMMETRY.</a:t>
            </a:r>
          </a:p>
          <a:p>
            <a:r>
              <a:rPr lang="en-CA" b="1" dirty="0"/>
              <a:t>Amy </a:t>
            </a:r>
            <a:r>
              <a:rPr lang="en-CA" b="1" dirty="0" err="1"/>
              <a:t>Landisman</a:t>
            </a: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3284984"/>
            <a:ext cx="2007551" cy="3310265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34228" y="671608"/>
            <a:ext cx="7772400" cy="1470025"/>
          </a:xfrm>
        </p:spPr>
        <p:txBody>
          <a:bodyPr/>
          <a:lstStyle/>
          <a:p>
            <a:r>
              <a:rPr lang="en-US" dirty="0" smtClean="0">
                <a:latin typeface="Minecrafter" pitchFamily="2" charset="0"/>
              </a:rPr>
              <a:t>Minecraft In The Math Classroom</a:t>
            </a:r>
            <a:endParaRPr lang="en-GB" dirty="0">
              <a:latin typeface="Minecraft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71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122" y="2697959"/>
            <a:ext cx="6400800" cy="1152128"/>
          </a:xfrm>
        </p:spPr>
        <p:txBody>
          <a:bodyPr/>
          <a:lstStyle/>
          <a:p>
            <a:r>
              <a:rPr lang="en-US" dirty="0" smtClean="0"/>
              <a:t>Pedagogy / Tips</a:t>
            </a:r>
            <a:endParaRPr lang="en-CA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67544" y="4293096"/>
            <a:ext cx="6688832" cy="1944216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vert="horz" lIns="91440" tIns="45720" rIns="91440" bIns="45720" rtlCol="0">
            <a:normAutofit fontScale="4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b="1" dirty="0"/>
              <a:t>"MINECRAFT IS USEFUL IN THE CLASSROOM BECAUSE</a:t>
            </a:r>
          </a:p>
          <a:p>
            <a:r>
              <a:rPr lang="en-CA" b="1" dirty="0"/>
              <a:t>YOU CAN USE IT FOR PRETTY MUCH ANYTHING YOU</a:t>
            </a:r>
          </a:p>
          <a:p>
            <a:r>
              <a:rPr lang="en-CA" b="1" dirty="0"/>
              <a:t>WANT," THALKAR SAID. "THAT’S THE BEAUTY OF THE WAY</a:t>
            </a:r>
          </a:p>
          <a:p>
            <a:r>
              <a:rPr lang="en-CA" b="1" dirty="0"/>
              <a:t>THE GAME WAS DESIGNED AND HOW OPEN ENDED IT IS. IF</a:t>
            </a:r>
          </a:p>
          <a:p>
            <a:r>
              <a:rPr lang="en-CA" b="1" dirty="0"/>
              <a:t>YOU WANT TO USE IT FOR SOMETHING FOR MATH OR FOR</a:t>
            </a:r>
          </a:p>
          <a:p>
            <a:r>
              <a:rPr lang="en-CA" b="1" dirty="0"/>
              <a:t>SCIENCE YOU CAN, EITHER JUST BY USING THE GAME</a:t>
            </a:r>
          </a:p>
          <a:p>
            <a:r>
              <a:rPr lang="en-CA" b="1" dirty="0"/>
              <a:t>ITSELF OR BY MODIFYING IT."</a:t>
            </a:r>
          </a:p>
          <a:p>
            <a:r>
              <a:rPr lang="en-CA" b="1" dirty="0"/>
              <a:t>Anthony Perez</a:t>
            </a: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3284984"/>
            <a:ext cx="2007551" cy="3310265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67544" y="591610"/>
            <a:ext cx="7772400" cy="1470025"/>
          </a:xfrm>
        </p:spPr>
        <p:txBody>
          <a:bodyPr/>
          <a:lstStyle/>
          <a:p>
            <a:r>
              <a:rPr lang="en-US" dirty="0" smtClean="0">
                <a:latin typeface="Minecrafter" pitchFamily="2" charset="0"/>
              </a:rPr>
              <a:t>Minecraft In The Math Classroom</a:t>
            </a:r>
            <a:endParaRPr lang="en-GB" dirty="0">
              <a:latin typeface="Minecraft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85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5649" y="1717028"/>
            <a:ext cx="6400800" cy="1152128"/>
          </a:xfrm>
        </p:spPr>
        <p:txBody>
          <a:bodyPr/>
          <a:lstStyle/>
          <a:p>
            <a:r>
              <a:rPr lang="en-US" dirty="0" smtClean="0"/>
              <a:t>Pedagogy / Tips</a:t>
            </a:r>
            <a:endParaRPr lang="en-CA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700810" y="3029636"/>
            <a:ext cx="6688832" cy="3744416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Work Place Math 20 (16-17 year olds) Minecraft Comments and Tips</a:t>
            </a:r>
            <a:endParaRPr lang="en-CA" dirty="0"/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dirty="0"/>
              <a:t>Use Minecraft because it allows students to be more creative. </a:t>
            </a:r>
            <a:r>
              <a:rPr lang="en-US" dirty="0" smtClean="0"/>
              <a:t>Santana </a:t>
            </a:r>
            <a:r>
              <a:rPr lang="en-US" dirty="0"/>
              <a:t>A</a:t>
            </a:r>
            <a:endParaRPr lang="en-CA" dirty="0"/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dirty="0" smtClean="0"/>
              <a:t>Need </a:t>
            </a:r>
            <a:r>
              <a:rPr lang="en-US" dirty="0"/>
              <a:t>to be creative and come up with solutions for limitations.  Jeff N</a:t>
            </a:r>
            <a:endParaRPr lang="en-CA" dirty="0"/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dirty="0"/>
              <a:t>Helps visualize math concepts.  Ashley S / Taylor C</a:t>
            </a:r>
            <a:endParaRPr lang="en-CA" dirty="0"/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dirty="0"/>
              <a:t>Let students try things on their own within the learning goal.  Cody S</a:t>
            </a:r>
            <a:endParaRPr lang="en-CA" dirty="0"/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dirty="0"/>
              <a:t>Use as a different alternative to enjoy learning. </a:t>
            </a:r>
            <a:r>
              <a:rPr lang="en-US" dirty="0" smtClean="0"/>
              <a:t>Troy </a:t>
            </a:r>
            <a:r>
              <a:rPr lang="en-US" dirty="0"/>
              <a:t>D</a:t>
            </a:r>
            <a:endParaRPr lang="en-CA" dirty="0"/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dirty="0"/>
              <a:t>Helps with giving a visual aid to represent to understand 3d objects.  Renz D</a:t>
            </a:r>
            <a:endParaRPr lang="en-CA" dirty="0"/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dirty="0"/>
              <a:t>Give it a try.  Luke S</a:t>
            </a:r>
            <a:endParaRPr lang="en-CA" dirty="0"/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dirty="0"/>
              <a:t>You can learn from Minecraft. </a:t>
            </a:r>
            <a:r>
              <a:rPr lang="en-US" dirty="0" smtClean="0"/>
              <a:t>Jacob </a:t>
            </a:r>
            <a:r>
              <a:rPr lang="en-US" dirty="0"/>
              <a:t>G</a:t>
            </a:r>
            <a:endParaRPr lang="en-CA" dirty="0"/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dirty="0"/>
              <a:t>It cools.  Like to work collaboratively and share the </a:t>
            </a:r>
            <a:r>
              <a:rPr lang="en-US" dirty="0" err="1" smtClean="0"/>
              <a:t>work.Taylor</a:t>
            </a:r>
            <a:r>
              <a:rPr lang="en-US" dirty="0" smtClean="0"/>
              <a:t> </a:t>
            </a:r>
            <a:r>
              <a:rPr lang="en-US" dirty="0"/>
              <a:t>EI</a:t>
            </a:r>
            <a:endParaRPr lang="en-CA" dirty="0"/>
          </a:p>
          <a:p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6449" y="3429000"/>
            <a:ext cx="2007551" cy="3310265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717493" y="86523"/>
            <a:ext cx="7772400" cy="1470025"/>
          </a:xfrm>
        </p:spPr>
        <p:txBody>
          <a:bodyPr/>
          <a:lstStyle/>
          <a:p>
            <a:r>
              <a:rPr lang="en-US" dirty="0" smtClean="0">
                <a:latin typeface="Minecrafter" pitchFamily="2" charset="0"/>
              </a:rPr>
              <a:t>Minecraft In The Math Classroom</a:t>
            </a:r>
            <a:endParaRPr lang="en-GB" dirty="0">
              <a:latin typeface="Minecraft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28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3368" y="1786324"/>
            <a:ext cx="6400800" cy="785334"/>
          </a:xfrm>
        </p:spPr>
        <p:txBody>
          <a:bodyPr/>
          <a:lstStyle/>
          <a:p>
            <a:r>
              <a:rPr lang="en-US" dirty="0" smtClean="0"/>
              <a:t>Pedagogy / Tips</a:t>
            </a:r>
            <a:endParaRPr lang="en-CA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83368" y="2777435"/>
            <a:ext cx="6688832" cy="4104456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vert="horz" lIns="91440" tIns="45720" rIns="91440" bIns="45720" rtlCol="0">
            <a:normAutofit fontScale="4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Math 9 (13-14 Year olds) Students Minecraft Comments and Tips</a:t>
            </a:r>
            <a:endParaRPr lang="en-CA" dirty="0"/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dirty="0"/>
              <a:t>Helps one visual the math and enjoy learning. </a:t>
            </a:r>
            <a:r>
              <a:rPr lang="en-US" dirty="0" smtClean="0"/>
              <a:t>Like </a:t>
            </a:r>
            <a:r>
              <a:rPr lang="en-US" dirty="0"/>
              <a:t>when teachers join our worlds to play and check out our work.  Krisel M</a:t>
            </a:r>
            <a:endParaRPr lang="en-CA" dirty="0"/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dirty="0"/>
              <a:t>Make a 2D drawing come to life in a 3D world.  Give students a chance to play.  Christina T</a:t>
            </a:r>
            <a:endParaRPr lang="en-CA" dirty="0"/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dirty="0"/>
              <a:t>I’d like to see teachers use Minecraft more. Allows for an interactive sense of learning rather than just copy notes.  Jaiden H.</a:t>
            </a:r>
            <a:endParaRPr lang="en-CA" dirty="0"/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dirty="0"/>
              <a:t>“Don’t be discouraged to use Minecraft as tool just because it may appear to be ‘childish’”. Neil S</a:t>
            </a:r>
            <a:endParaRPr lang="en-CA" dirty="0"/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dirty="0"/>
              <a:t>Sometime can be distracting but other times helps me. </a:t>
            </a:r>
            <a:r>
              <a:rPr lang="en-US" dirty="0" smtClean="0"/>
              <a:t>Emily </a:t>
            </a:r>
            <a:r>
              <a:rPr lang="en-US" dirty="0"/>
              <a:t>W</a:t>
            </a:r>
            <a:endParaRPr lang="en-CA" dirty="0"/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dirty="0" smtClean="0"/>
              <a:t>Play </a:t>
            </a:r>
            <a:r>
              <a:rPr lang="en-US" dirty="0"/>
              <a:t>a bit yourself and have a general idea of how to use it, but don’t have to know everything. Emily W</a:t>
            </a:r>
            <a:endParaRPr lang="en-CA" dirty="0"/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dirty="0"/>
              <a:t>Minecraft is good for the classroom because it can be used to understand math concepts such as surface area, symmetry.  Also good for doing in class projects and give students a better understanding and see the big </a:t>
            </a:r>
            <a:r>
              <a:rPr lang="en-US" dirty="0" smtClean="0"/>
              <a:t>picture.  </a:t>
            </a:r>
            <a:r>
              <a:rPr lang="en-US" dirty="0"/>
              <a:t>Joseph D</a:t>
            </a:r>
            <a:endParaRPr lang="en-CA" dirty="0"/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dirty="0"/>
              <a:t>Learn the game first just to get used to it. </a:t>
            </a:r>
            <a:r>
              <a:rPr lang="en-US" dirty="0" smtClean="0"/>
              <a:t>Jan </a:t>
            </a:r>
            <a:r>
              <a:rPr lang="en-US" dirty="0"/>
              <a:t>D</a:t>
            </a:r>
            <a:endParaRPr lang="en-CA" dirty="0"/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dirty="0"/>
              <a:t>Its good for combining math, art, and graphic design.  Helps students learn</a:t>
            </a:r>
            <a:r>
              <a:rPr lang="en-US" dirty="0" smtClean="0"/>
              <a:t>. </a:t>
            </a:r>
            <a:r>
              <a:rPr lang="en-US" dirty="0" smtClean="0"/>
              <a:t>Jessica </a:t>
            </a:r>
            <a:r>
              <a:rPr lang="en-US" dirty="0"/>
              <a:t>G</a:t>
            </a:r>
            <a:endParaRPr lang="en-CA" dirty="0"/>
          </a:p>
          <a:p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6449" y="3429000"/>
            <a:ext cx="2007551" cy="3310265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83368" y="213410"/>
            <a:ext cx="7772400" cy="1470025"/>
          </a:xfrm>
        </p:spPr>
        <p:txBody>
          <a:bodyPr/>
          <a:lstStyle/>
          <a:p>
            <a:r>
              <a:rPr lang="en-US" dirty="0" smtClean="0">
                <a:latin typeface="Minecrafter" pitchFamily="2" charset="0"/>
              </a:rPr>
              <a:t>Minecraft In The Math Classroom</a:t>
            </a:r>
            <a:endParaRPr lang="en-GB" dirty="0">
              <a:latin typeface="Minecraft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34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1700808"/>
            <a:ext cx="6400800" cy="720080"/>
          </a:xfrm>
        </p:spPr>
        <p:txBody>
          <a:bodyPr/>
          <a:lstStyle/>
          <a:p>
            <a:r>
              <a:rPr lang="en-US" dirty="0" smtClean="0"/>
              <a:t>Pedagogy / Tips</a:t>
            </a:r>
            <a:endParaRPr lang="en-CA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755576" y="2562799"/>
            <a:ext cx="6707204" cy="4176465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vert="horz" lIns="91440" tIns="45720" rIns="91440" bIns="45720" rtlCol="0">
            <a:normAutofit fontScale="4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Minecraft  Tips from Students</a:t>
            </a:r>
            <a:endParaRPr lang="en-CA" dirty="0"/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dirty="0"/>
              <a:t>Mess with Redstone and see what happens.  </a:t>
            </a:r>
            <a:endParaRPr lang="en-CA" dirty="0"/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dirty="0"/>
              <a:t>Use flat world to start then there is more creating and less digging.  </a:t>
            </a:r>
            <a:endParaRPr lang="en-CA" dirty="0"/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dirty="0"/>
              <a:t>If you want to make something move you need Redstone to make automatic doors and rails. </a:t>
            </a:r>
            <a:endParaRPr lang="en-CA" dirty="0"/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dirty="0"/>
              <a:t>Use certain </a:t>
            </a:r>
            <a:r>
              <a:rPr lang="en-US" dirty="0" err="1"/>
              <a:t>colour</a:t>
            </a:r>
            <a:r>
              <a:rPr lang="en-US" dirty="0"/>
              <a:t> blocks when making as reference points. </a:t>
            </a:r>
            <a:endParaRPr lang="en-CA" dirty="0"/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dirty="0"/>
              <a:t> Do not start in creative mode you can switch to creative after using commands (won’t have access to TNT right away and you can control what student gets what).  </a:t>
            </a:r>
            <a:endParaRPr lang="en-CA" dirty="0"/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dirty="0"/>
              <a:t>signs helps leave tips and info as reminders of tasks to get done.  </a:t>
            </a:r>
            <a:endParaRPr lang="en-CA" dirty="0"/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CA" dirty="0" smtClean="0"/>
              <a:t>Signs </a:t>
            </a:r>
            <a:r>
              <a:rPr lang="en-CA" dirty="0"/>
              <a:t>and ladders stop water and lava...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CA" dirty="0" smtClean="0"/>
              <a:t>In </a:t>
            </a:r>
            <a:r>
              <a:rPr lang="en-CA" dirty="0"/>
              <a:t>creative mode, middle click gives you the object you're looking at…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CA" dirty="0" smtClean="0"/>
              <a:t>Never </a:t>
            </a:r>
            <a:r>
              <a:rPr lang="en-CA" dirty="0"/>
              <a:t>dig straight down!!!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CA" dirty="0" smtClean="0"/>
              <a:t>Build </a:t>
            </a:r>
            <a:r>
              <a:rPr lang="en-CA" dirty="0"/>
              <a:t>a house near a river, a cave and a forest…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CA" dirty="0"/>
              <a:t>Pressing ctrl and w will make you sprint…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CA" dirty="0" smtClean="0"/>
              <a:t>You </a:t>
            </a:r>
            <a:r>
              <a:rPr lang="en-CA" dirty="0"/>
              <a:t>won’t lose hunger in peaceful mode…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CA" dirty="0"/>
              <a:t>Water flows 7 blocks, but lava flows 6…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CA" dirty="0"/>
              <a:t>Never sleep in the nether…</a:t>
            </a:r>
          </a:p>
          <a:p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6449" y="3428999"/>
            <a:ext cx="2007551" cy="3310265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755576" y="120920"/>
            <a:ext cx="7772400" cy="1470025"/>
          </a:xfrm>
        </p:spPr>
        <p:txBody>
          <a:bodyPr/>
          <a:lstStyle/>
          <a:p>
            <a:r>
              <a:rPr lang="en-US" dirty="0" smtClean="0">
                <a:latin typeface="Minecrafter" pitchFamily="2" charset="0"/>
              </a:rPr>
              <a:t>Minecraft In The Math Classroom</a:t>
            </a:r>
            <a:endParaRPr lang="en-GB" dirty="0">
              <a:latin typeface="Minecraft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86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5649" y="1664872"/>
            <a:ext cx="6400800" cy="720080"/>
          </a:xfrm>
        </p:spPr>
        <p:txBody>
          <a:bodyPr/>
          <a:lstStyle/>
          <a:p>
            <a:r>
              <a:rPr lang="en-US" dirty="0" smtClean="0"/>
              <a:t>Digital Breakout</a:t>
            </a:r>
            <a:endParaRPr lang="en-CA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710161" y="2492896"/>
            <a:ext cx="6707204" cy="4248473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Fun Way to </a:t>
            </a:r>
            <a:r>
              <a:rPr lang="en-US" dirty="0" smtClean="0"/>
              <a:t>Engage</a:t>
            </a:r>
          </a:p>
          <a:p>
            <a:r>
              <a:rPr lang="en-US" dirty="0" smtClean="0"/>
              <a:t>Used OneNote</a:t>
            </a:r>
          </a:p>
          <a:p>
            <a:r>
              <a:rPr lang="en-US" dirty="0" smtClean="0">
                <a:hlinkClick r:id="rId2"/>
              </a:rPr>
              <a:t>Slope Breakout</a:t>
            </a: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6449" y="3212976"/>
            <a:ext cx="2007551" cy="331026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511" y="4372737"/>
            <a:ext cx="2150504" cy="2150504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712088" y="82950"/>
            <a:ext cx="7772400" cy="1470025"/>
          </a:xfrm>
        </p:spPr>
        <p:txBody>
          <a:bodyPr/>
          <a:lstStyle/>
          <a:p>
            <a:r>
              <a:rPr lang="en-US" dirty="0" smtClean="0">
                <a:latin typeface="Minecrafter" pitchFamily="2" charset="0"/>
              </a:rPr>
              <a:t>Minecraft In The Math Classroom</a:t>
            </a:r>
            <a:endParaRPr lang="en-GB" dirty="0">
              <a:latin typeface="Minecraft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31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6717" y="1742205"/>
            <a:ext cx="6400800" cy="57606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Build Battle</a:t>
            </a:r>
            <a:endParaRPr lang="en-CA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016717" y="2465511"/>
            <a:ext cx="6707204" cy="4392489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Fun Way to Engage</a:t>
            </a:r>
          </a:p>
          <a:p>
            <a:r>
              <a:rPr lang="en-US" dirty="0" smtClean="0"/>
              <a:t>Creativity </a:t>
            </a:r>
            <a:r>
              <a:rPr lang="en-US" dirty="0" smtClean="0"/>
              <a:t>Counts</a:t>
            </a:r>
          </a:p>
          <a:p>
            <a:r>
              <a:rPr lang="en-US" dirty="0" smtClean="0"/>
              <a:t>Each side is 1m</a:t>
            </a:r>
          </a:p>
          <a:p>
            <a:r>
              <a:rPr lang="en-US" dirty="0" smtClean="0"/>
              <a:t>Get Ready For A Build Battle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6449" y="3212976"/>
            <a:ext cx="2007551" cy="331026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382" y="5013176"/>
            <a:ext cx="2033326" cy="1697582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16717" y="163222"/>
            <a:ext cx="7772400" cy="1470025"/>
          </a:xfrm>
        </p:spPr>
        <p:txBody>
          <a:bodyPr/>
          <a:lstStyle/>
          <a:p>
            <a:r>
              <a:rPr lang="en-US" dirty="0" smtClean="0">
                <a:latin typeface="Minecrafter" pitchFamily="2" charset="0"/>
              </a:rPr>
              <a:t>Minecraft In The Math Classroom</a:t>
            </a:r>
            <a:endParaRPr lang="en-GB" dirty="0">
              <a:latin typeface="Minecraft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563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9632" y="332656"/>
            <a:ext cx="6400800" cy="1152128"/>
          </a:xfrm>
        </p:spPr>
        <p:txBody>
          <a:bodyPr/>
          <a:lstStyle/>
          <a:p>
            <a:r>
              <a:rPr lang="en-US" dirty="0" smtClean="0"/>
              <a:t>Build Battle #1 – Surface Area</a:t>
            </a:r>
            <a:endParaRPr lang="en-CA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106430" y="2636912"/>
            <a:ext cx="6707204" cy="1728193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You will have 5 minutes to construct an object with a surface area of</a:t>
            </a:r>
          </a:p>
          <a:p>
            <a:r>
              <a:rPr lang="en-US" dirty="0" smtClean="0"/>
              <a:t>25m</a:t>
            </a:r>
            <a:r>
              <a:rPr lang="en-US" baseline="30000" dirty="0" smtClean="0"/>
              <a:t>2</a:t>
            </a:r>
            <a:r>
              <a:rPr lang="en-US" dirty="0" smtClean="0"/>
              <a:t>  (side of each cube is 1m)</a:t>
            </a:r>
            <a:endParaRPr lang="en-US" baseline="300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6449" y="3212976"/>
            <a:ext cx="2007551" cy="3310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07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9632" y="332656"/>
            <a:ext cx="6400800" cy="1152128"/>
          </a:xfrm>
        </p:spPr>
        <p:txBody>
          <a:bodyPr/>
          <a:lstStyle/>
          <a:p>
            <a:r>
              <a:rPr lang="en-US" dirty="0" smtClean="0"/>
              <a:t>Build Battle #2 – Surface Area</a:t>
            </a:r>
            <a:endParaRPr lang="en-CA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106430" y="2636912"/>
            <a:ext cx="6707204" cy="1728193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You will have 5 minutes to construct an object with a surface area of</a:t>
            </a:r>
          </a:p>
          <a:p>
            <a:r>
              <a:rPr lang="en-US" dirty="0" smtClean="0"/>
              <a:t>50m</a:t>
            </a:r>
            <a:r>
              <a:rPr lang="en-US" baseline="30000" dirty="0" smtClean="0"/>
              <a:t>2</a:t>
            </a:r>
            <a:r>
              <a:rPr lang="en-US" dirty="0"/>
              <a:t> (side of each cube is 1m)</a:t>
            </a:r>
            <a:endParaRPr lang="en-US" baseline="30000" dirty="0"/>
          </a:p>
          <a:p>
            <a:endParaRPr lang="en-US" baseline="300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6449" y="3212976"/>
            <a:ext cx="2007551" cy="3310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78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9632" y="332656"/>
            <a:ext cx="6400800" cy="1152128"/>
          </a:xfrm>
        </p:spPr>
        <p:txBody>
          <a:bodyPr/>
          <a:lstStyle/>
          <a:p>
            <a:r>
              <a:rPr lang="en-US" dirty="0" smtClean="0"/>
              <a:t>Build Battle #3 – Symmetry</a:t>
            </a:r>
            <a:endParaRPr lang="en-CA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106430" y="2348879"/>
            <a:ext cx="6707204" cy="1728193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You will have 5 minutes to construct an a symmetrical pattern and indicate type or types of symmetry.</a:t>
            </a:r>
            <a:endParaRPr lang="en-US" baseline="300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6449" y="3212976"/>
            <a:ext cx="2007551" cy="3310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02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5840" y="244292"/>
            <a:ext cx="7772400" cy="1470025"/>
          </a:xfrm>
        </p:spPr>
        <p:txBody>
          <a:bodyPr/>
          <a:lstStyle/>
          <a:p>
            <a:r>
              <a:rPr lang="en-US" dirty="0" smtClean="0">
                <a:latin typeface="Minecrafter" pitchFamily="2" charset="0"/>
              </a:rPr>
              <a:t>Minecraft In The Math Classroom</a:t>
            </a:r>
            <a:endParaRPr lang="en-GB" dirty="0">
              <a:latin typeface="Minecrafter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5616" y="2132855"/>
            <a:ext cx="6400800" cy="4174361"/>
          </a:xfrm>
        </p:spPr>
        <p:txBody>
          <a:bodyPr/>
          <a:lstStyle/>
          <a:p>
            <a:r>
              <a:rPr lang="en-GB" dirty="0" smtClean="0"/>
              <a:t>My Inspiration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2996952"/>
            <a:ext cx="2007551" cy="33102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112" y="3064075"/>
            <a:ext cx="2999393" cy="25251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35796" y="2384884"/>
            <a:ext cx="2952328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18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9632" y="332656"/>
            <a:ext cx="6400800" cy="1152128"/>
          </a:xfrm>
        </p:spPr>
        <p:txBody>
          <a:bodyPr/>
          <a:lstStyle/>
          <a:p>
            <a:r>
              <a:rPr lang="en-US" dirty="0" smtClean="0"/>
              <a:t>Build Battle #4 – Scale</a:t>
            </a:r>
            <a:endParaRPr lang="en-CA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106430" y="2348879"/>
            <a:ext cx="6707204" cy="1728193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You will have 5 minutes to construct monument of your choice that represents the community you are from (reduction or enlargement) </a:t>
            </a:r>
            <a:endParaRPr lang="en-US" baseline="300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6449" y="3212976"/>
            <a:ext cx="2007551" cy="3310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73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5649" y="2564904"/>
            <a:ext cx="6400800" cy="722182"/>
          </a:xfrm>
        </p:spPr>
        <p:txBody>
          <a:bodyPr/>
          <a:lstStyle/>
          <a:p>
            <a:r>
              <a:rPr lang="en-US" dirty="0" smtClean="0"/>
              <a:t>PD Opportunities</a:t>
            </a:r>
            <a:endParaRPr lang="en-CA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683568" y="3717032"/>
            <a:ext cx="6707204" cy="2880321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hlinkClick r:id="rId2"/>
              </a:rPr>
              <a:t>#MADPD</a:t>
            </a:r>
            <a:endParaRPr lang="en-US" dirty="0" smtClean="0"/>
          </a:p>
          <a:p>
            <a:r>
              <a:rPr lang="en-US" dirty="0" smtClean="0"/>
              <a:t>Microsoft </a:t>
            </a:r>
            <a:r>
              <a:rPr lang="en-US" dirty="0"/>
              <a:t>Innovative Expert -  </a:t>
            </a:r>
            <a:endParaRPr lang="en-CA" dirty="0"/>
          </a:p>
          <a:p>
            <a:r>
              <a:rPr lang="en-US" dirty="0">
                <a:hlinkClick r:id="rId3"/>
              </a:rPr>
              <a:t>https://education.microsoft.com</a:t>
            </a:r>
            <a:endParaRPr lang="en-CA" dirty="0"/>
          </a:p>
          <a:p>
            <a:r>
              <a:rPr lang="en-US" dirty="0"/>
              <a:t>Code for Points - </a:t>
            </a:r>
            <a:r>
              <a:rPr lang="en-CA" dirty="0" smtClean="0"/>
              <a:t>DVOJT2HOTH90FY2017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6449" y="3212976"/>
            <a:ext cx="2007551" cy="3310265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45840" y="244292"/>
            <a:ext cx="7772400" cy="1470025"/>
          </a:xfrm>
        </p:spPr>
        <p:txBody>
          <a:bodyPr/>
          <a:lstStyle/>
          <a:p>
            <a:r>
              <a:rPr lang="en-US" dirty="0" smtClean="0">
                <a:latin typeface="Minecrafter" pitchFamily="2" charset="0"/>
              </a:rPr>
              <a:t>Minecraft In The Math Classroom</a:t>
            </a:r>
            <a:endParaRPr lang="en-GB" dirty="0">
              <a:latin typeface="Minecraft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33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7787" y="2383142"/>
            <a:ext cx="6400800" cy="1152128"/>
          </a:xfrm>
        </p:spPr>
        <p:txBody>
          <a:bodyPr/>
          <a:lstStyle/>
          <a:p>
            <a:r>
              <a:rPr lang="en-US" b="1" u="sng" dirty="0" smtClean="0"/>
              <a:t>Feedback</a:t>
            </a:r>
            <a:endParaRPr lang="en-CA" b="1" u="sng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527787" y="3896000"/>
            <a:ext cx="6707204" cy="1944216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 smtClean="0"/>
              <a:t>Please </a:t>
            </a:r>
            <a:r>
              <a:rPr lang="en-CA" dirty="0" smtClean="0"/>
              <a:t>tell me three take-</a:t>
            </a:r>
            <a:r>
              <a:rPr lang="en-CA" dirty="0" err="1" smtClean="0"/>
              <a:t>aways</a:t>
            </a:r>
            <a:r>
              <a:rPr lang="en-CA" dirty="0" smtClean="0"/>
              <a:t> or ideas you got from this presentation</a:t>
            </a:r>
          </a:p>
          <a:p>
            <a:r>
              <a:rPr lang="en-CA" b="1" dirty="0" smtClean="0">
                <a:hlinkClick r:id="rId2" tooltip="http://www.menti.com"/>
              </a:rPr>
              <a:t>www.menti.com</a:t>
            </a:r>
            <a:r>
              <a:rPr lang="en-CA" dirty="0" smtClean="0"/>
              <a:t> </a:t>
            </a:r>
            <a:r>
              <a:rPr lang="en-CA" dirty="0"/>
              <a:t>with </a:t>
            </a:r>
            <a:r>
              <a:rPr lang="en-CA" dirty="0" smtClean="0"/>
              <a:t>code 785890</a:t>
            </a:r>
          </a:p>
          <a:p>
            <a:endParaRPr lang="en-CA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6449" y="3212976"/>
            <a:ext cx="2007551" cy="3310265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44166" y="476672"/>
            <a:ext cx="7772400" cy="1470025"/>
          </a:xfrm>
        </p:spPr>
        <p:txBody>
          <a:bodyPr/>
          <a:lstStyle/>
          <a:p>
            <a:r>
              <a:rPr lang="en-US" dirty="0" smtClean="0">
                <a:latin typeface="Minecrafter" pitchFamily="2" charset="0"/>
              </a:rPr>
              <a:t>Minecraft In The Math Classroom</a:t>
            </a:r>
            <a:endParaRPr lang="en-GB" dirty="0">
              <a:latin typeface="Minecraft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91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956105"/>
            <a:ext cx="6400800" cy="2351112"/>
          </a:xfrm>
        </p:spPr>
        <p:txBody>
          <a:bodyPr/>
          <a:lstStyle/>
          <a:p>
            <a:r>
              <a:rPr lang="en-GB" dirty="0" smtClean="0"/>
              <a:t>Dean Vendramin</a:t>
            </a:r>
          </a:p>
          <a:p>
            <a:r>
              <a:rPr lang="en-GB" dirty="0" smtClean="0">
                <a:hlinkClick r:id="rId2"/>
              </a:rPr>
              <a:t>@vendi55</a:t>
            </a:r>
            <a:endParaRPr lang="en-GB" dirty="0" smtClean="0"/>
          </a:p>
          <a:p>
            <a:r>
              <a:rPr lang="en-GB" dirty="0" smtClean="0">
                <a:hlinkClick r:id="rId3"/>
              </a:rPr>
              <a:t>d.vendramin@rcsd.ca</a:t>
            </a:r>
            <a:endParaRPr lang="en-GB" dirty="0" smtClean="0"/>
          </a:p>
          <a:p>
            <a:r>
              <a:rPr lang="en-GB" dirty="0">
                <a:hlinkClick r:id="rId4"/>
              </a:rPr>
              <a:t>d</a:t>
            </a:r>
            <a:r>
              <a:rPr lang="en-GB" dirty="0" smtClean="0">
                <a:hlinkClick r:id="rId4"/>
              </a:rPr>
              <a:t>eanvendramin.weebly.com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2996952"/>
            <a:ext cx="2007551" cy="3310265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45840" y="2204864"/>
            <a:ext cx="6158408" cy="1470025"/>
          </a:xfrm>
        </p:spPr>
        <p:txBody>
          <a:bodyPr/>
          <a:lstStyle/>
          <a:p>
            <a:r>
              <a:rPr lang="en-CA" dirty="0" smtClean="0">
                <a:latin typeface="Minecrafter" pitchFamily="2" charset="0"/>
              </a:rPr>
              <a:t>Thank You</a:t>
            </a:r>
            <a:endParaRPr lang="en-CA" dirty="0">
              <a:latin typeface="Minecrafter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38133" y="425073"/>
            <a:ext cx="7772400" cy="1470025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Minecrafter" pitchFamily="2" charset="0"/>
              </a:rPr>
              <a:t>Minecraft In The Math Classroom</a:t>
            </a:r>
            <a:endParaRPr lang="en-GB" dirty="0">
              <a:latin typeface="Minecraft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24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5840" y="244292"/>
            <a:ext cx="7772400" cy="1470025"/>
          </a:xfrm>
        </p:spPr>
        <p:txBody>
          <a:bodyPr/>
          <a:lstStyle/>
          <a:p>
            <a:r>
              <a:rPr lang="en-US" dirty="0" smtClean="0">
                <a:latin typeface="Minecrafter" pitchFamily="2" charset="0"/>
              </a:rPr>
              <a:t>Minecraft In The Math Classroom</a:t>
            </a:r>
            <a:endParaRPr lang="en-GB" dirty="0">
              <a:latin typeface="Minecrafter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5616" y="2132855"/>
            <a:ext cx="6400800" cy="4174361"/>
          </a:xfrm>
        </p:spPr>
        <p:txBody>
          <a:bodyPr/>
          <a:lstStyle/>
          <a:p>
            <a:r>
              <a:rPr lang="en-GB" dirty="0" smtClean="0"/>
              <a:t>My Journey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2996952"/>
            <a:ext cx="2007551" cy="33102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040" y="2696035"/>
            <a:ext cx="4064000" cy="304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687483"/>
            <a:ext cx="5760640" cy="3619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11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2729" y="2204864"/>
            <a:ext cx="5544616" cy="3960440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21</a:t>
            </a:r>
            <a:r>
              <a:rPr lang="en-US" b="1" u="sng" baseline="30000" dirty="0" smtClean="0"/>
              <a:t>st</a:t>
            </a:r>
            <a:r>
              <a:rPr lang="en-US" b="1" u="sng" dirty="0" smtClean="0"/>
              <a:t> Century Skills</a:t>
            </a:r>
          </a:p>
          <a:p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307" y="3068960"/>
            <a:ext cx="2007551" cy="33102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074842"/>
            <a:ext cx="5181600" cy="2409825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5840" y="244292"/>
            <a:ext cx="7772400" cy="1470025"/>
          </a:xfrm>
        </p:spPr>
        <p:txBody>
          <a:bodyPr/>
          <a:lstStyle/>
          <a:p>
            <a:r>
              <a:rPr lang="en-US" dirty="0" smtClean="0">
                <a:latin typeface="Minecrafter" pitchFamily="2" charset="0"/>
              </a:rPr>
              <a:t>Minecraft In The Math Classroom</a:t>
            </a:r>
            <a:endParaRPr lang="en-GB" dirty="0">
              <a:latin typeface="Minecraft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24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0691" y="2418785"/>
            <a:ext cx="5544616" cy="3960440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SAMR</a:t>
            </a:r>
            <a:endParaRPr lang="en-US" b="1" u="sng" dirty="0" smtClean="0"/>
          </a:p>
          <a:p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307" y="3068960"/>
            <a:ext cx="2007551" cy="33102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731" y="3068960"/>
            <a:ext cx="4176464" cy="3132348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5840" y="244292"/>
            <a:ext cx="7772400" cy="1470025"/>
          </a:xfrm>
        </p:spPr>
        <p:txBody>
          <a:bodyPr/>
          <a:lstStyle/>
          <a:p>
            <a:r>
              <a:rPr lang="en-US" dirty="0" smtClean="0">
                <a:latin typeface="Minecrafter" pitchFamily="2" charset="0"/>
              </a:rPr>
              <a:t>Minecraft In The Math Classroom</a:t>
            </a:r>
            <a:endParaRPr lang="en-GB" dirty="0">
              <a:latin typeface="Minecraft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58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592" y="2060848"/>
            <a:ext cx="6048672" cy="4608512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Universal Design for Learning</a:t>
            </a:r>
            <a:endParaRPr lang="en-US" b="1" u="sng" dirty="0" smtClean="0"/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708920"/>
            <a:ext cx="4680520" cy="37851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6449" y="3068960"/>
            <a:ext cx="2007551" cy="3310265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45840" y="244292"/>
            <a:ext cx="7772400" cy="1470025"/>
          </a:xfrm>
        </p:spPr>
        <p:txBody>
          <a:bodyPr/>
          <a:lstStyle/>
          <a:p>
            <a:r>
              <a:rPr lang="en-US" dirty="0" smtClean="0">
                <a:latin typeface="Minecrafter" pitchFamily="2" charset="0"/>
              </a:rPr>
              <a:t>Minecraft In The Math Classroom</a:t>
            </a:r>
            <a:endParaRPr lang="en-GB" dirty="0">
              <a:latin typeface="Minecraft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68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3212976"/>
            <a:ext cx="5544616" cy="1296144"/>
          </a:xfrm>
        </p:spPr>
        <p:txBody>
          <a:bodyPr/>
          <a:lstStyle/>
          <a:p>
            <a:r>
              <a:rPr lang="en-US" dirty="0" smtClean="0"/>
              <a:t>How I Use Minecraft In The Math Classroom</a:t>
            </a:r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068960"/>
            <a:ext cx="2007551" cy="3310265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11560" y="620688"/>
            <a:ext cx="7772400" cy="1470025"/>
          </a:xfrm>
        </p:spPr>
        <p:txBody>
          <a:bodyPr/>
          <a:lstStyle/>
          <a:p>
            <a:r>
              <a:rPr lang="en-US" dirty="0" smtClean="0">
                <a:latin typeface="Minecrafter" pitchFamily="2" charset="0"/>
              </a:rPr>
              <a:t>Minecraft In The Math Classroom</a:t>
            </a:r>
            <a:endParaRPr lang="en-GB" dirty="0">
              <a:latin typeface="Minecraft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55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5456" y="2474368"/>
            <a:ext cx="6400800" cy="1152128"/>
          </a:xfrm>
        </p:spPr>
        <p:txBody>
          <a:bodyPr/>
          <a:lstStyle/>
          <a:p>
            <a:r>
              <a:rPr lang="en-US" dirty="0" smtClean="0"/>
              <a:t>How I Use Minecraft In The Math Classroom – Amusement Park</a:t>
            </a:r>
            <a:endParaRPr lang="en-CA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75456" y="3968008"/>
            <a:ext cx="6400800" cy="1944216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Rollercoaster – Slope</a:t>
            </a:r>
          </a:p>
          <a:p>
            <a:r>
              <a:rPr lang="en-US" dirty="0" smtClean="0"/>
              <a:t>Water Park – Surface Area &amp; Volume</a:t>
            </a:r>
          </a:p>
          <a:p>
            <a:r>
              <a:rPr lang="en-US" dirty="0" smtClean="0"/>
              <a:t>Water Slides – Scale/Trig</a:t>
            </a:r>
          </a:p>
          <a:p>
            <a:r>
              <a:rPr lang="en-US" dirty="0" smtClean="0"/>
              <a:t>Attraction &amp; Path - Scale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3284984"/>
            <a:ext cx="2007551" cy="3310265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07759" y="476672"/>
            <a:ext cx="7772400" cy="1470025"/>
          </a:xfrm>
        </p:spPr>
        <p:txBody>
          <a:bodyPr/>
          <a:lstStyle/>
          <a:p>
            <a:r>
              <a:rPr lang="en-US" dirty="0" smtClean="0">
                <a:latin typeface="Minecrafter" pitchFamily="2" charset="0"/>
              </a:rPr>
              <a:t>Minecraft In The Math Classroom</a:t>
            </a:r>
            <a:endParaRPr lang="en-GB" dirty="0">
              <a:latin typeface="Minecraft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84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74C365"/>
      </a:accent1>
      <a:accent2>
        <a:srgbClr val="93C572"/>
      </a:accent2>
      <a:accent3>
        <a:srgbClr val="ADDFAD"/>
      </a:accent3>
      <a:accent4>
        <a:srgbClr val="D0F0C0"/>
      </a:accent4>
      <a:accent5>
        <a:srgbClr val="D0F0C0"/>
      </a:accent5>
      <a:accent6>
        <a:srgbClr val="E9FFDB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6066</TotalTime>
  <Words>1329</Words>
  <Application>Microsoft Office PowerPoint</Application>
  <PresentationFormat>On-screen Show (4:3)</PresentationFormat>
  <Paragraphs>220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Calibri</vt:lpstr>
      <vt:lpstr>Minecrafter</vt:lpstr>
      <vt:lpstr>Wingdings</vt:lpstr>
      <vt:lpstr>Office Theme</vt:lpstr>
      <vt:lpstr>Minecraft In The Math Classroom</vt:lpstr>
      <vt:lpstr>Minecraft In The Math Classroom</vt:lpstr>
      <vt:lpstr>Minecraft In The Math Classroom</vt:lpstr>
      <vt:lpstr>Minecraft In The Math Classroom</vt:lpstr>
      <vt:lpstr>Minecraft In The Math Classroom</vt:lpstr>
      <vt:lpstr>Minecraft In The Math Classroom</vt:lpstr>
      <vt:lpstr>Minecraft In The Math Classroom</vt:lpstr>
      <vt:lpstr>Minecraft In The Math Classroom</vt:lpstr>
      <vt:lpstr>Minecraft In The Math Classroom</vt:lpstr>
      <vt:lpstr>Minecraft In The Math Classroom</vt:lpstr>
      <vt:lpstr>Minecraft In The Math Classroom</vt:lpstr>
      <vt:lpstr>Minecraft In The Math Classroom</vt:lpstr>
      <vt:lpstr>Minecraft In The Math Classroom</vt:lpstr>
      <vt:lpstr>Minecraft In The Math Classroom</vt:lpstr>
      <vt:lpstr>Minecraft In The Math Classroom</vt:lpstr>
      <vt:lpstr>Minecraft In The Math Classroom</vt:lpstr>
      <vt:lpstr>Minecraft In The Math Classroom</vt:lpstr>
      <vt:lpstr>Minecraft In The Math Classroom</vt:lpstr>
      <vt:lpstr>Minecraft In The Math Classroom</vt:lpstr>
      <vt:lpstr>Minecraft In The Math Classroom</vt:lpstr>
      <vt:lpstr>Minecraft In The Math Classroom</vt:lpstr>
      <vt:lpstr>Minecraft In The Math Classroom</vt:lpstr>
      <vt:lpstr>Minecraft In The Math Classroom</vt:lpstr>
      <vt:lpstr>Minecraft In The Math Classroom</vt:lpstr>
      <vt:lpstr>Minecraft In The Math Classroom</vt:lpstr>
      <vt:lpstr>Minecraft In The Math Classroom</vt:lpstr>
      <vt:lpstr>PowerPoint Presentation</vt:lpstr>
      <vt:lpstr>PowerPoint Presentation</vt:lpstr>
      <vt:lpstr>PowerPoint Presentation</vt:lpstr>
      <vt:lpstr>PowerPoint Presentation</vt:lpstr>
      <vt:lpstr>Minecraft In The Math Classroom</vt:lpstr>
      <vt:lpstr>Minecraft In The Math Classroom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jontypearce</dc:creator>
  <cp:lastModifiedBy>Vendramin, Dean</cp:lastModifiedBy>
  <cp:revision>56</cp:revision>
  <dcterms:created xsi:type="dcterms:W3CDTF">2012-04-28T17:18:27Z</dcterms:created>
  <dcterms:modified xsi:type="dcterms:W3CDTF">2018-04-30T07:09:09Z</dcterms:modified>
</cp:coreProperties>
</file>